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57" r:id="rId4"/>
    <p:sldId id="263" r:id="rId5"/>
    <p:sldId id="265" r:id="rId6"/>
    <p:sldId id="266" r:id="rId7"/>
    <p:sldId id="267" r:id="rId8"/>
    <p:sldId id="258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735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9280-EF9E-45A8-93FD-25C2A3B60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F2B2-1996-40B9-A97C-B6F72743B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CE283-DCC5-4CBC-8129-655540D74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DF240-3C82-4BDC-A033-7BE59D3A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239CB-E037-4935-BB29-E09574913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5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4AB8-5E6B-48B5-8C23-121CB8E2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112AEF-36D8-4EA8-BDAF-24ED6D92D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E39D5-8966-4BF6-8822-C28A03BC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F00A8-0196-490C-8695-CF1C8F405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BE545-DEE6-41F6-B6E0-7A7E8D62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1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CFAA0F-0C3B-4C8C-8B8A-92F8BF3D3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D4D90-9D18-4144-9DB6-6F529F30F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2A6EA-A15C-4D42-A70F-6ECB50EC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EC285-75C7-49F3-AA99-CD30067B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80BD-6503-4B6D-9C40-C1EF9445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8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D99D-57D4-4C1F-9540-1A53A7AE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A0A1F-C990-4ABB-9949-E986B4CCA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D0945-788C-4E42-9B24-39F6FB87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CFB9F-7CF4-4B9D-8BA8-DD64709E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0B76A-36DD-4278-8694-BCBFCB2B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7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AAC9-C9D1-48CC-8944-54021C69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93ABE-9B4E-436C-B24F-BD286B002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58E1A-E73B-4679-AE46-0CE33685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5E75B-E91B-4C8E-B9A9-C357F22A6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78DC1-FD87-409A-AAE4-E1FBAF3E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5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7C3C2-40EB-4650-82AB-4DCAAED5C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F5EFE-4745-43CF-9D6A-8B6C45151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5F5E6-7612-4A25-B1CC-9676181BC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E313E-0574-4163-9A86-6C81189F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E7E3C-7D16-415D-B37C-D0B9BF45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6E440-9DE9-4638-89A3-E780C1F1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1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707A0-B13F-4FF2-8CDB-1E93BCF9E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FB781-7685-4317-A18D-AD4F07DBD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9F1A2-5A39-4C34-A553-A1382013C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8E755-A491-4686-9912-7B6F4DFE5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A79FB-C7B7-4789-A101-5D2E29FAD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F72DF-636E-44E9-85DD-FAA5E765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312EB4-6B25-4063-9736-2839D82E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49E08-7C80-4E16-940E-5230D10D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2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F296-60D1-458B-9000-E931EA84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4664E-94C6-450E-8DDA-A67B5504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B7450-65A6-45E5-8EAA-3C4D2241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1A972-47DE-4763-838C-D98DCD57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7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98929D-A1A4-44D4-99C3-B8196D70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CEA7C-2291-47DF-B9D6-CF623FF3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EC5E8-AF7D-4B18-9CE1-A6C8F264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3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15DB-6685-4457-B947-9F97503B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0EF84-1B1B-480A-9D4D-E243B5CBD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39339-9843-4630-8D1B-8D51BB126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048CC-730A-4A44-A4A7-D4554958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2996D-19E8-4D94-A634-EEBB778D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9D909-93A7-437E-AAB3-387FF92D7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7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CA04-FF3E-4737-BA46-4FE168671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AB4858-F15D-43E7-92F9-3E69B55C0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5B85-3FAE-4000-BAAF-38A24E1A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776B3-5C8B-4F2D-AED6-FE7CC56CF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59C2A-14D0-4AEE-A2F2-39433D8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4CBCC-D6CE-493E-9DDA-56840E9F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1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4B37B-F71D-43C5-B33E-E7600B77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EEB6-4B2D-448B-A0FA-C0F42505A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13FF9-537E-4DC3-A9BD-41BC5D785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D6CA9-6611-4F5B-BE49-76D8E44B8B9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6B4F9-B58D-44E4-AB7E-8F5B0546E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829BB-7A38-4C9E-B1E8-C2F430D24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B1B47-1D7F-478E-AB99-5F41ECBD8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6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F5474C-25CC-B215-840A-8D9CEDE8AF76}"/>
              </a:ext>
            </a:extLst>
          </p:cNvPr>
          <p:cNvGrpSpPr/>
          <p:nvPr/>
        </p:nvGrpSpPr>
        <p:grpSpPr>
          <a:xfrm>
            <a:off x="2484874" y="2191989"/>
            <a:ext cx="1676400" cy="3981450"/>
            <a:chOff x="1526024" y="1581317"/>
            <a:chExt cx="1676400" cy="39814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5931F5-2099-434E-8377-D50F21FDA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6024" y="1581317"/>
              <a:ext cx="1638300" cy="2552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4908CE-0D94-48F1-86EB-6CF68D239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6024" y="4134017"/>
              <a:ext cx="1676400" cy="142875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AD5C9C-F218-46D7-8A08-9D9315B3E7CA}"/>
              </a:ext>
            </a:extLst>
          </p:cNvPr>
          <p:cNvSpPr txBox="1"/>
          <p:nvPr/>
        </p:nvSpPr>
        <p:spPr>
          <a:xfrm>
            <a:off x="6482453" y="514911"/>
            <a:ext cx="11264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CFC1</a:t>
            </a:r>
            <a:r>
              <a:rPr lang="en-US" sz="2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F1788-875F-5E28-EE1A-910DCC9B93F9}"/>
              </a:ext>
            </a:extLst>
          </p:cNvPr>
          <p:cNvGrpSpPr/>
          <p:nvPr/>
        </p:nvGrpSpPr>
        <p:grpSpPr>
          <a:xfrm>
            <a:off x="4768759" y="1145548"/>
            <a:ext cx="5058329" cy="5058329"/>
            <a:chOff x="3651159" y="1135944"/>
            <a:chExt cx="5058329" cy="5058329"/>
          </a:xfrm>
        </p:grpSpPr>
        <p:pic>
          <p:nvPicPr>
            <p:cNvPr id="6" name="Picture 5" descr="A close-up of a purple circle&#10;&#10;Description automatically generated">
              <a:extLst>
                <a:ext uri="{FF2B5EF4-FFF2-40B4-BE49-F238E27FC236}">
                  <a16:creationId xmlns:a16="http://schemas.microsoft.com/office/drawing/2014/main" id="{1E72D217-CF16-9F04-7058-33EA01D34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159" y="1135944"/>
              <a:ext cx="5058329" cy="505832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D07EA7E-8A70-F300-2A39-EF7805FC41FC}"/>
                </a:ext>
              </a:extLst>
            </p:cNvPr>
            <p:cNvCxnSpPr/>
            <p:nvPr/>
          </p:nvCxnSpPr>
          <p:spPr>
            <a:xfrm>
              <a:off x="5049676" y="3333964"/>
              <a:ext cx="359596" cy="1900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82E4697-1F8A-650E-6D16-BB6D1046A5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1887" y="2378075"/>
              <a:ext cx="41138" cy="4158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6F27F6EC-44DB-F54A-138F-4320D14EE4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7347" y="3386138"/>
              <a:ext cx="353941" cy="790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8312F5-D9F1-481F-148E-C618846F64C6}"/>
              </a:ext>
            </a:extLst>
          </p:cNvPr>
          <p:cNvGrpSpPr/>
          <p:nvPr/>
        </p:nvGrpSpPr>
        <p:grpSpPr>
          <a:xfrm>
            <a:off x="2168211" y="1038131"/>
            <a:ext cx="2136012" cy="892760"/>
            <a:chOff x="2168211" y="1038131"/>
            <a:chExt cx="2136012" cy="89276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5A94DB40-E7C9-44CF-4614-CF3680F5F01E}"/>
                </a:ext>
              </a:extLst>
            </p:cNvPr>
            <p:cNvCxnSpPr>
              <a:cxnSpLocks/>
            </p:cNvCxnSpPr>
            <p:nvPr/>
          </p:nvCxnSpPr>
          <p:spPr>
            <a:xfrm>
              <a:off x="2972357" y="1038131"/>
              <a:ext cx="52771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A724EA-E55F-CF11-9C64-0A0E2EAAAB68}"/>
                </a:ext>
              </a:extLst>
            </p:cNvPr>
            <p:cNvSpPr txBox="1"/>
            <p:nvPr/>
          </p:nvSpPr>
          <p:spPr>
            <a:xfrm>
              <a:off x="2168211" y="1145548"/>
              <a:ext cx="2136012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Endocrine cells 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(Islet of Langerhans)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036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D9DBDE1-6894-ACA5-C1D3-BE2A0A612FA2}"/>
              </a:ext>
            </a:extLst>
          </p:cNvPr>
          <p:cNvGrpSpPr/>
          <p:nvPr/>
        </p:nvGrpSpPr>
        <p:grpSpPr>
          <a:xfrm>
            <a:off x="1726711" y="135592"/>
            <a:ext cx="8130772" cy="6484722"/>
            <a:chOff x="761511" y="275292"/>
            <a:chExt cx="8130772" cy="64847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D2AC10-48B4-44E9-AC0B-843FF8420FB6}"/>
                </a:ext>
              </a:extLst>
            </p:cNvPr>
            <p:cNvSpPr txBox="1"/>
            <p:nvPr/>
          </p:nvSpPr>
          <p:spPr>
            <a:xfrm>
              <a:off x="5287616" y="275292"/>
              <a:ext cx="18818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KIRREL2</a:t>
              </a:r>
              <a:r>
                <a:rPr lang="en-US" sz="2800" dirty="0"/>
                <a:t>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F4DF00-C155-49B9-9C47-B335CC440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3484" y="2015983"/>
              <a:ext cx="1676400" cy="27146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9441A5-E308-4941-A50F-47CBB9875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484" y="4730608"/>
              <a:ext cx="1657350" cy="1238250"/>
            </a:xfrm>
            <a:prstGeom prst="rect">
              <a:avLst/>
            </a:prstGeom>
          </p:spPr>
        </p:pic>
        <p:pic>
          <p:nvPicPr>
            <p:cNvPr id="3" name="Picture 2" descr="A close-up of a blue circle&#10;&#10;Description automatically generated">
              <a:extLst>
                <a:ext uri="{FF2B5EF4-FFF2-40B4-BE49-F238E27FC236}">
                  <a16:creationId xmlns:a16="http://schemas.microsoft.com/office/drawing/2014/main" id="{B2A6285D-918B-63AF-2F88-16C6DF51A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910" y="868641"/>
              <a:ext cx="5891373" cy="5891373"/>
            </a:xfrm>
            <a:prstGeom prst="rect">
              <a:avLst/>
            </a:prstGeom>
          </p:spPr>
        </p:pic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273B4E4C-1975-0D8B-8BAB-F46E9EB126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2520" y="2457450"/>
              <a:ext cx="102590" cy="4065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3E5130F-513B-FD31-FB11-BB9830B0939D}"/>
                </a:ext>
              </a:extLst>
            </p:cNvPr>
            <p:cNvCxnSpPr>
              <a:cxnSpLocks/>
            </p:cNvCxnSpPr>
            <p:nvPr/>
          </p:nvCxnSpPr>
          <p:spPr>
            <a:xfrm>
              <a:off x="1565657" y="969235"/>
              <a:ext cx="52771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EAC415-7AB7-72B0-E1F9-A5ACF3020ABF}"/>
                </a:ext>
              </a:extLst>
            </p:cNvPr>
            <p:cNvSpPr txBox="1"/>
            <p:nvPr/>
          </p:nvSpPr>
          <p:spPr>
            <a:xfrm>
              <a:off x="761511" y="1076652"/>
              <a:ext cx="2136012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Endocrine cells 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(Islet of Langerhans)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27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385DBC-E4DA-4E08-B5A2-674019F384EC}"/>
              </a:ext>
            </a:extLst>
          </p:cNvPr>
          <p:cNvSpPr txBox="1"/>
          <p:nvPr/>
        </p:nvSpPr>
        <p:spPr>
          <a:xfrm>
            <a:off x="5234609" y="265907"/>
            <a:ext cx="1378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GPR150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3D8576-9872-4E3B-A1A0-65E9B0D77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11" y="1561286"/>
            <a:ext cx="1676400" cy="2733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2F6EB-CDFD-4F08-BB0F-AE5AFDA6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811" y="4294961"/>
            <a:ext cx="1657350" cy="1447800"/>
          </a:xfrm>
          <a:prstGeom prst="rect">
            <a:avLst/>
          </a:prstGeom>
        </p:spPr>
      </p:pic>
      <p:pic>
        <p:nvPicPr>
          <p:cNvPr id="3" name="Picture 2" descr="A close-up of a cross-section of a human liver&#10;&#10;Description automatically generated">
            <a:extLst>
              <a:ext uri="{FF2B5EF4-FFF2-40B4-BE49-F238E27FC236}">
                <a16:creationId xmlns:a16="http://schemas.microsoft.com/office/drawing/2014/main" id="{2D87D04B-60B1-FBBE-396E-5ABBD2A05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1"/>
          <a:stretch/>
        </p:blipFill>
        <p:spPr>
          <a:xfrm>
            <a:off x="3301857" y="930422"/>
            <a:ext cx="5588286" cy="58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6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5AEB13C-F156-6DE5-420E-AD773FF2B085}"/>
              </a:ext>
            </a:extLst>
          </p:cNvPr>
          <p:cNvGrpSpPr/>
          <p:nvPr/>
        </p:nvGrpSpPr>
        <p:grpSpPr>
          <a:xfrm>
            <a:off x="1949704" y="292412"/>
            <a:ext cx="7656490" cy="6103922"/>
            <a:chOff x="1251204" y="292412"/>
            <a:chExt cx="7656490" cy="61039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AADC6B-5BD4-4156-9E87-CE7F586EA416}"/>
                </a:ext>
              </a:extLst>
            </p:cNvPr>
            <p:cNvSpPr txBox="1"/>
            <p:nvPr/>
          </p:nvSpPr>
          <p:spPr>
            <a:xfrm>
              <a:off x="5711687" y="292412"/>
              <a:ext cx="7686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GP2</a:t>
              </a:r>
              <a:r>
                <a:rPr lang="en-US" sz="2400" dirty="0"/>
                <a:t> 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DB78621-A15C-1504-DFFB-803F53506113}"/>
                </a:ext>
              </a:extLst>
            </p:cNvPr>
            <p:cNvGrpSpPr/>
            <p:nvPr/>
          </p:nvGrpSpPr>
          <p:grpSpPr>
            <a:xfrm>
              <a:off x="1391640" y="1864978"/>
              <a:ext cx="1695450" cy="4000500"/>
              <a:chOff x="835301" y="1854890"/>
              <a:chExt cx="1695450" cy="40005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E027333-A150-4244-9E4E-147CC28F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5301" y="1854890"/>
                <a:ext cx="1695450" cy="272415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9EF7188-9B9E-47C7-8F26-BDE9E14D2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5301" y="4579040"/>
                <a:ext cx="1666875" cy="1276350"/>
              </a:xfrm>
              <a:prstGeom prst="rect">
                <a:avLst/>
              </a:prstGeom>
            </p:spPr>
          </p:pic>
        </p:grpSp>
        <p:pic>
          <p:nvPicPr>
            <p:cNvPr id="3" name="Picture 2" descr="A circular object with white and blue spots&#10;&#10;Description automatically generated">
              <a:extLst>
                <a:ext uri="{FF2B5EF4-FFF2-40B4-BE49-F238E27FC236}">
                  <a16:creationId xmlns:a16="http://schemas.microsoft.com/office/drawing/2014/main" id="{D1B8D890-03A2-02A4-E225-5609F42E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465" y="885105"/>
              <a:ext cx="5511229" cy="5511229"/>
            </a:xfrm>
            <a:prstGeom prst="rect">
              <a:avLst/>
            </a:prstGeom>
          </p:spPr>
        </p:pic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1118930F-95DE-996D-C6CF-AEF4D809FE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1870" y="3272188"/>
              <a:ext cx="408724" cy="587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9D5F509-F877-F3F1-B3A1-1910C2900C77}"/>
                </a:ext>
              </a:extLst>
            </p:cNvPr>
            <p:cNvCxnSpPr>
              <a:cxnSpLocks/>
            </p:cNvCxnSpPr>
            <p:nvPr/>
          </p:nvCxnSpPr>
          <p:spPr>
            <a:xfrm>
              <a:off x="7094220" y="2038350"/>
              <a:ext cx="398212" cy="1393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6762439-5637-D885-37B9-3E750E4186CE}"/>
                </a:ext>
              </a:extLst>
            </p:cNvPr>
            <p:cNvGrpSpPr/>
            <p:nvPr/>
          </p:nvGrpSpPr>
          <p:grpSpPr>
            <a:xfrm>
              <a:off x="1251204" y="885105"/>
              <a:ext cx="2136012" cy="892760"/>
              <a:chOff x="2168211" y="1038131"/>
              <a:chExt cx="2136012" cy="892760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D9ECCB2-222A-4396-2C64-D7A593AE71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2357" y="1038131"/>
                <a:ext cx="52771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829204-59F9-F0BD-C7F2-63F0C961D2E3}"/>
                  </a:ext>
                </a:extLst>
              </p:cNvPr>
              <p:cNvSpPr txBox="1"/>
              <p:nvPr/>
            </p:nvSpPr>
            <p:spPr>
              <a:xfrm>
                <a:off x="2168211" y="1145548"/>
                <a:ext cx="2136012" cy="785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Endocrine cells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(Islet of Langerhans)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419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3A3DC93-EAB0-201B-1425-4C8CB9CFCB22}"/>
              </a:ext>
            </a:extLst>
          </p:cNvPr>
          <p:cNvGrpSpPr/>
          <p:nvPr/>
        </p:nvGrpSpPr>
        <p:grpSpPr>
          <a:xfrm>
            <a:off x="1818365" y="365641"/>
            <a:ext cx="7866793" cy="6126717"/>
            <a:chOff x="1405615" y="496367"/>
            <a:chExt cx="7866793" cy="6126717"/>
          </a:xfrm>
        </p:grpSpPr>
        <p:pic>
          <p:nvPicPr>
            <p:cNvPr id="3" name="Picture 2" descr="A blue circle with white spots&#10;&#10;Description automatically generated">
              <a:extLst>
                <a:ext uri="{FF2B5EF4-FFF2-40B4-BE49-F238E27FC236}">
                  <a16:creationId xmlns:a16="http://schemas.microsoft.com/office/drawing/2014/main" id="{D854430A-E86A-A5F1-9D88-BECA25102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5493" y="1086169"/>
              <a:ext cx="5536915" cy="5536915"/>
            </a:xfrm>
            <a:prstGeom prst="rect">
              <a:avLst/>
            </a:prstGeom>
          </p:spPr>
        </p:pic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B1483FFF-25AC-03E4-FE9F-503EA805A190}"/>
                </a:ext>
              </a:extLst>
            </p:cNvPr>
            <p:cNvCxnSpPr>
              <a:cxnSpLocks/>
            </p:cNvCxnSpPr>
            <p:nvPr/>
          </p:nvCxnSpPr>
          <p:spPr>
            <a:xfrm>
              <a:off x="6560820" y="3139440"/>
              <a:ext cx="87910" cy="3619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BC96BE3-52C2-48CE-20B5-FF62A7DF2A3C}"/>
                </a:ext>
              </a:extLst>
            </p:cNvPr>
            <p:cNvCxnSpPr>
              <a:cxnSpLocks/>
            </p:cNvCxnSpPr>
            <p:nvPr/>
          </p:nvCxnSpPr>
          <p:spPr>
            <a:xfrm>
              <a:off x="7936230" y="4911090"/>
              <a:ext cx="3698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CAAC939-EB21-146E-60D1-6AF150C81E18}"/>
                </a:ext>
              </a:extLst>
            </p:cNvPr>
            <p:cNvGrpSpPr/>
            <p:nvPr/>
          </p:nvGrpSpPr>
          <p:grpSpPr>
            <a:xfrm>
              <a:off x="1405615" y="496367"/>
              <a:ext cx="6393735" cy="5848910"/>
              <a:chOff x="1373865" y="302790"/>
              <a:chExt cx="6393735" cy="584891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32D7A57-353F-450F-8EBA-08A456E3A2AB}"/>
                  </a:ext>
                </a:extLst>
              </p:cNvPr>
              <p:cNvGrpSpPr/>
              <p:nvPr/>
            </p:nvGrpSpPr>
            <p:grpSpPr>
              <a:xfrm>
                <a:off x="1655486" y="302790"/>
                <a:ext cx="6112114" cy="5848910"/>
                <a:chOff x="1655486" y="302790"/>
                <a:chExt cx="6112114" cy="5848910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8C809A0-C329-4D90-8C88-4AD19116DECC}"/>
                    </a:ext>
                  </a:extLst>
                </p:cNvPr>
                <p:cNvSpPr txBox="1"/>
                <p:nvPr/>
              </p:nvSpPr>
              <p:spPr>
                <a:xfrm>
                  <a:off x="5176800" y="302790"/>
                  <a:ext cx="25908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0" i="0" u="none" strike="noStrike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rPr>
                    <a:t>SLC30A8</a:t>
                  </a:r>
                  <a:r>
                    <a:rPr lang="en-US" sz="2400" dirty="0"/>
                    <a:t> </a:t>
                  </a:r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AF07BBB0-065C-4ECC-A888-86D8C73DDF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55486" y="1722575"/>
                  <a:ext cx="1628775" cy="2962275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ECC1CE86-381F-4B38-8AC7-F2577403C4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55486" y="4684850"/>
                  <a:ext cx="1657350" cy="1466850"/>
                </a:xfrm>
                <a:prstGeom prst="rect">
                  <a:avLst/>
                </a:prstGeom>
              </p:spPr>
            </p:pic>
          </p:grp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087808DA-3B31-E321-D4DE-78DFBAF4AD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8011" y="764455"/>
                <a:ext cx="52771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C3A32A-75BE-172E-CA69-4CF0D466BD7E}"/>
                  </a:ext>
                </a:extLst>
              </p:cNvPr>
              <p:cNvSpPr txBox="1"/>
              <p:nvPr/>
            </p:nvSpPr>
            <p:spPr>
              <a:xfrm>
                <a:off x="1373865" y="871872"/>
                <a:ext cx="2136012" cy="785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Endocrine cells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(Islet of Langerhans)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461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AB79881-F4D1-377E-14AC-14BF8CF073B5}"/>
              </a:ext>
            </a:extLst>
          </p:cNvPr>
          <p:cNvGrpSpPr/>
          <p:nvPr/>
        </p:nvGrpSpPr>
        <p:grpSpPr>
          <a:xfrm>
            <a:off x="1583415" y="371774"/>
            <a:ext cx="7827495" cy="6114451"/>
            <a:chOff x="872215" y="390205"/>
            <a:chExt cx="7827495" cy="611445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1CA496-2B58-49C5-B694-F506B72FF955}"/>
                </a:ext>
              </a:extLst>
            </p:cNvPr>
            <p:cNvGrpSpPr/>
            <p:nvPr/>
          </p:nvGrpSpPr>
          <p:grpSpPr>
            <a:xfrm>
              <a:off x="1034832" y="390205"/>
              <a:ext cx="5507299" cy="5556163"/>
              <a:chOff x="1938958" y="291289"/>
              <a:chExt cx="5507299" cy="555616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2695D9-72F1-4FCF-9366-06FF1EFD369E}"/>
                  </a:ext>
                </a:extLst>
              </p:cNvPr>
              <p:cNvSpPr txBox="1"/>
              <p:nvPr/>
            </p:nvSpPr>
            <p:spPr>
              <a:xfrm>
                <a:off x="6240309" y="291289"/>
                <a:ext cx="120594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i="0" u="none" strike="noStrike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CUZD1</a:t>
                </a:r>
                <a:r>
                  <a:rPr lang="en-US" sz="2400" dirty="0"/>
                  <a:t> 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BA5BB4-350E-432F-AC35-4DB42D770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86583" y="1866002"/>
                <a:ext cx="1619250" cy="272415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359588D-906D-4673-A9ED-27931CB79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8958" y="4590152"/>
                <a:ext cx="1666875" cy="1257300"/>
              </a:xfrm>
              <a:prstGeom prst="rect">
                <a:avLst/>
              </a:prstGeom>
            </p:spPr>
          </p:pic>
        </p:grpSp>
        <p:pic>
          <p:nvPicPr>
            <p:cNvPr id="3" name="Picture 2" descr="A circular object with holes&#10;&#10;Description automatically generated">
              <a:extLst>
                <a:ext uri="{FF2B5EF4-FFF2-40B4-BE49-F238E27FC236}">
                  <a16:creationId xmlns:a16="http://schemas.microsoft.com/office/drawing/2014/main" id="{F34FCD53-16F2-10D7-079C-0CC6C4EA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605" y="983551"/>
              <a:ext cx="5521105" cy="5521105"/>
            </a:xfrm>
            <a:prstGeom prst="rect">
              <a:avLst/>
            </a:prstGeom>
          </p:spPr>
        </p:pic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71012FC6-30FA-C197-C86C-D083BCD8B382}"/>
                </a:ext>
              </a:extLst>
            </p:cNvPr>
            <p:cNvCxnSpPr>
              <a:cxnSpLocks/>
            </p:cNvCxnSpPr>
            <p:nvPr/>
          </p:nvCxnSpPr>
          <p:spPr>
            <a:xfrm>
              <a:off x="6560820" y="3139440"/>
              <a:ext cx="87910" cy="3619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97ACB1A-F801-37E8-0A14-4351D1AAE5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9391" y="5234940"/>
              <a:ext cx="96792" cy="3818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42DEDD5-CB17-D977-057C-2F4C94C346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4524" y="2494508"/>
              <a:ext cx="46742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0167B67-F2DE-24DE-7055-20A1FBBE5CEE}"/>
                </a:ext>
              </a:extLst>
            </p:cNvPr>
            <p:cNvCxnSpPr>
              <a:cxnSpLocks/>
            </p:cNvCxnSpPr>
            <p:nvPr/>
          </p:nvCxnSpPr>
          <p:spPr>
            <a:xfrm>
              <a:off x="1676361" y="879716"/>
              <a:ext cx="52771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176E05-4CAC-6CE3-27A1-025F84323BA6}"/>
                </a:ext>
              </a:extLst>
            </p:cNvPr>
            <p:cNvSpPr txBox="1"/>
            <p:nvPr/>
          </p:nvSpPr>
          <p:spPr>
            <a:xfrm>
              <a:off x="872215" y="987133"/>
              <a:ext cx="2136012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Endocrine cells 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(Islet of Langerhans)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78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1584A4D-A1F6-2F8C-FE8F-C6BD9F1AD0D3}"/>
              </a:ext>
            </a:extLst>
          </p:cNvPr>
          <p:cNvGrpSpPr/>
          <p:nvPr/>
        </p:nvGrpSpPr>
        <p:grpSpPr>
          <a:xfrm>
            <a:off x="1647825" y="249000"/>
            <a:ext cx="7973727" cy="6360000"/>
            <a:chOff x="714375" y="249000"/>
            <a:chExt cx="7973727" cy="636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E49705-B7BB-45EF-B972-82DDD806D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75" y="2066131"/>
              <a:ext cx="1619250" cy="27241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391B7B-59D4-40EE-A01A-E411CEF4F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75" y="4790281"/>
              <a:ext cx="1638300" cy="14478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FF6458-5738-4D6F-8C32-77A4379BEADA}"/>
                </a:ext>
              </a:extLst>
            </p:cNvPr>
            <p:cNvSpPr txBox="1"/>
            <p:nvPr/>
          </p:nvSpPr>
          <p:spPr>
            <a:xfrm>
              <a:off x="5420140" y="249000"/>
              <a:ext cx="11264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AQP8</a:t>
              </a:r>
              <a:r>
                <a:rPr lang="en-US" sz="2400" dirty="0"/>
                <a:t> </a:t>
              </a:r>
            </a:p>
          </p:txBody>
        </p:sp>
        <p:pic>
          <p:nvPicPr>
            <p:cNvPr id="3" name="Picture 2" descr="A circular object with white and brown spots&#10;&#10;Description automatically generated">
              <a:extLst>
                <a:ext uri="{FF2B5EF4-FFF2-40B4-BE49-F238E27FC236}">
                  <a16:creationId xmlns:a16="http://schemas.microsoft.com/office/drawing/2014/main" id="{9D287A28-D7B3-2416-697F-4D8812C7D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704" y="866602"/>
              <a:ext cx="5742398" cy="5742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259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2C35CD-47B2-252D-5CD6-311B378E8D9E}"/>
              </a:ext>
            </a:extLst>
          </p:cNvPr>
          <p:cNvGrpSpPr/>
          <p:nvPr/>
        </p:nvGrpSpPr>
        <p:grpSpPr>
          <a:xfrm>
            <a:off x="1900653" y="411460"/>
            <a:ext cx="7625014" cy="5607342"/>
            <a:chOff x="611603" y="474960"/>
            <a:chExt cx="7625014" cy="56073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548D6A-184B-4504-AAC5-7DF353DB6A5E}"/>
                </a:ext>
              </a:extLst>
            </p:cNvPr>
            <p:cNvSpPr txBox="1"/>
            <p:nvPr/>
          </p:nvSpPr>
          <p:spPr>
            <a:xfrm>
              <a:off x="5353878" y="474960"/>
              <a:ext cx="14842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AQP12A</a:t>
              </a:r>
              <a:r>
                <a:rPr lang="en-US" sz="2400" dirty="0"/>
                <a:t>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655E7C-C9A8-4361-9CDD-1A1ECDB41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9345" y="1915353"/>
              <a:ext cx="1666875" cy="27622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01FBAF-E2A4-424B-8746-D5F97AF20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345" y="4605061"/>
              <a:ext cx="1638300" cy="1295400"/>
            </a:xfrm>
            <a:prstGeom prst="rect">
              <a:avLst/>
            </a:prstGeom>
          </p:spPr>
        </p:pic>
        <p:pic>
          <p:nvPicPr>
            <p:cNvPr id="3" name="Picture 2" descr="A close-up of a round object&#10;&#10;Description automatically generated">
              <a:extLst>
                <a:ext uri="{FF2B5EF4-FFF2-40B4-BE49-F238E27FC236}">
                  <a16:creationId xmlns:a16="http://schemas.microsoft.com/office/drawing/2014/main" id="{290781E6-5D74-1E50-8A08-EE4442661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8" b="10727"/>
            <a:stretch/>
          </p:blipFill>
          <p:spPr>
            <a:xfrm>
              <a:off x="3416157" y="1212700"/>
              <a:ext cx="4820460" cy="4869602"/>
            </a:xfrm>
            <a:prstGeom prst="rect">
              <a:avLst/>
            </a:prstGeom>
          </p:spPr>
        </p:pic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388D6E1D-B995-A300-2E7C-EFF5BF95776E}"/>
                </a:ext>
              </a:extLst>
            </p:cNvPr>
            <p:cNvCxnSpPr>
              <a:cxnSpLocks/>
            </p:cNvCxnSpPr>
            <p:nvPr/>
          </p:nvCxnSpPr>
          <p:spPr>
            <a:xfrm>
              <a:off x="4975860" y="2446020"/>
              <a:ext cx="225070" cy="3276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DEC5A5C-CB8F-EE8E-E604-C6A590E09153}"/>
                </a:ext>
              </a:extLst>
            </p:cNvPr>
            <p:cNvCxnSpPr>
              <a:cxnSpLocks/>
            </p:cNvCxnSpPr>
            <p:nvPr/>
          </p:nvCxnSpPr>
          <p:spPr>
            <a:xfrm>
              <a:off x="1415749" y="850122"/>
              <a:ext cx="52771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98249F-D48D-D302-73D9-18BB7B3C50CD}"/>
                </a:ext>
              </a:extLst>
            </p:cNvPr>
            <p:cNvSpPr txBox="1"/>
            <p:nvPr/>
          </p:nvSpPr>
          <p:spPr>
            <a:xfrm>
              <a:off x="611603" y="957539"/>
              <a:ext cx="2136012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Endocrine cells 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(Islet of Langerhans)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65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C511D2-2C5F-4480-B692-82C9ADEEE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98" y="1966118"/>
            <a:ext cx="1609725" cy="292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1FFE8-2001-4D9F-9D62-394F4016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98" y="4890293"/>
            <a:ext cx="1647825" cy="1295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5DB55E-8B03-4987-9EDC-1A3718A6227F}"/>
              </a:ext>
            </a:extLst>
          </p:cNvPr>
          <p:cNvSpPr txBox="1"/>
          <p:nvPr/>
        </p:nvSpPr>
        <p:spPr>
          <a:xfrm>
            <a:off x="5764695" y="209055"/>
            <a:ext cx="135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AQP12B</a:t>
            </a:r>
            <a:r>
              <a:rPr lang="en-US" sz="2400" dirty="0"/>
              <a:t> </a:t>
            </a:r>
          </a:p>
        </p:txBody>
      </p:sp>
      <p:pic>
        <p:nvPicPr>
          <p:cNvPr id="3" name="Picture 2" descr="A close-up of a brown circle&#10;&#10;Description automatically generated">
            <a:extLst>
              <a:ext uri="{FF2B5EF4-FFF2-40B4-BE49-F238E27FC236}">
                <a16:creationId xmlns:a16="http://schemas.microsoft.com/office/drawing/2014/main" id="{04D53C45-F7BF-F4FB-CC1E-7BA276F7A3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/>
          <a:stretch/>
        </p:blipFill>
        <p:spPr>
          <a:xfrm>
            <a:off x="3715555" y="884485"/>
            <a:ext cx="5284094" cy="59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83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6BE206-1FFD-43A5-A57B-49DF41CC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86" y="1771452"/>
            <a:ext cx="1877875" cy="43251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C025BB-438D-4F48-BA26-336174C84BC2}"/>
              </a:ext>
            </a:extLst>
          </p:cNvPr>
          <p:cNvSpPr txBox="1"/>
          <p:nvPr/>
        </p:nvSpPr>
        <p:spPr>
          <a:xfrm>
            <a:off x="5314122" y="370841"/>
            <a:ext cx="1126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SCTR</a:t>
            </a:r>
            <a:r>
              <a:rPr lang="en-US" sz="3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01753-C593-0FA7-1B44-0877842B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1" y="3422651"/>
            <a:ext cx="12698" cy="12698"/>
          </a:xfrm>
          <a:prstGeom prst="rect">
            <a:avLst/>
          </a:prstGeom>
        </p:spPr>
      </p:pic>
      <p:pic>
        <p:nvPicPr>
          <p:cNvPr id="5" name="Picture 4" descr="A close-up of a cross section of a human tissue&#10;&#10;Description automatically generated">
            <a:extLst>
              <a:ext uri="{FF2B5EF4-FFF2-40B4-BE49-F238E27FC236}">
                <a16:creationId xmlns:a16="http://schemas.microsoft.com/office/drawing/2014/main" id="{99F8066C-C84A-61B7-2B6D-336EC83A3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01" y="1043682"/>
            <a:ext cx="5557463" cy="5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51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D3F2BC-027D-468D-9F3F-261412E1D8A1}"/>
              </a:ext>
            </a:extLst>
          </p:cNvPr>
          <p:cNvSpPr txBox="1"/>
          <p:nvPr/>
        </p:nvSpPr>
        <p:spPr>
          <a:xfrm>
            <a:off x="5393634" y="279161"/>
            <a:ext cx="2040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NPHS1</a:t>
            </a:r>
            <a:r>
              <a:rPr lang="en-US" sz="28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E2548-486A-43D1-9525-6097896F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889884"/>
            <a:ext cx="1657350" cy="2733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4D76F-CD0A-443A-8E14-39A0510EC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4608994"/>
            <a:ext cx="1666875" cy="1057275"/>
          </a:xfrm>
          <a:prstGeom prst="rect">
            <a:avLst/>
          </a:prstGeom>
        </p:spPr>
      </p:pic>
      <p:pic>
        <p:nvPicPr>
          <p:cNvPr id="3" name="Picture 2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2DBBA5F8-50EE-9579-F094-EE5C07D0E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bright="-6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71" y="1036787"/>
            <a:ext cx="5542052" cy="55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40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53</Words>
  <Application>Microsoft Office PowerPoint</Application>
  <PresentationFormat>Widescreen</PresentationFormat>
  <Paragraphs>23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 Dabiri</dc:creator>
  <cp:lastModifiedBy>MTI</cp:lastModifiedBy>
  <cp:revision>52</cp:revision>
  <dcterms:created xsi:type="dcterms:W3CDTF">2021-11-21T18:30:38Z</dcterms:created>
  <dcterms:modified xsi:type="dcterms:W3CDTF">2023-08-27T14:26:17Z</dcterms:modified>
</cp:coreProperties>
</file>